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8" r:id="rId3"/>
    <p:sldId id="276" r:id="rId4"/>
    <p:sldId id="263" r:id="rId5"/>
    <p:sldId id="285" r:id="rId6"/>
    <p:sldId id="280" r:id="rId7"/>
    <p:sldId id="257" r:id="rId8"/>
    <p:sldId id="283" r:id="rId9"/>
    <p:sldId id="272" r:id="rId10"/>
    <p:sldId id="271" r:id="rId11"/>
    <p:sldId id="274" r:id="rId12"/>
    <p:sldId id="258" r:id="rId13"/>
    <p:sldId id="267" r:id="rId14"/>
    <p:sldId id="268" r:id="rId15"/>
    <p:sldId id="269" r:id="rId16"/>
    <p:sldId id="265" r:id="rId17"/>
    <p:sldId id="266" r:id="rId18"/>
    <p:sldId id="273" r:id="rId19"/>
    <p:sldId id="284" r:id="rId20"/>
    <p:sldId id="260" r:id="rId21"/>
    <p:sldId id="275" r:id="rId22"/>
    <p:sldId id="270" r:id="rId23"/>
    <p:sldId id="278" r:id="rId24"/>
    <p:sldId id="277" r:id="rId25"/>
    <p:sldId id="282" r:id="rId26"/>
    <p:sldId id="261" r:id="rId27"/>
    <p:sldId id="259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9983" autoAdjust="0"/>
    <p:restoredTop sz="94589" autoAdjust="0"/>
  </p:normalViewPr>
  <p:slideViewPr>
    <p:cSldViewPr snapToGrid="0" snapToObjects="1">
      <p:cViewPr varScale="1">
        <p:scale>
          <a:sx n="80" d="100"/>
          <a:sy n="80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1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0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1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2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1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7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DC1A-3EBE-D24C-95D7-BA9BAC9CDFED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B5AA3-EE96-404D-BF69-CA1EF6AA0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1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steppingstone.create.edc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SteppingStone</a:t>
            </a:r>
            <a:r>
              <a:rPr lang="en-US" dirty="0" smtClean="0"/>
              <a:t> 3.0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Nevin Katz</a:t>
            </a:r>
          </a:p>
          <a:p>
            <a:r>
              <a:rPr lang="en-US" dirty="0" err="1" smtClean="0"/>
              <a:t>nkatz@edc.org</a:t>
            </a:r>
            <a:endParaRPr lang="en-US" dirty="0" smtClean="0"/>
          </a:p>
        </p:txBody>
      </p:sp>
      <p:pic>
        <p:nvPicPr>
          <p:cNvPr id="4" name="Picture 3" descr="steppingstone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75" y="1483331"/>
            <a:ext cx="812800" cy="812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566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Lesson select screen</a:t>
            </a:r>
            <a:endParaRPr lang="en-US" dirty="0"/>
          </a:p>
        </p:txBody>
      </p:sp>
      <p:pic>
        <p:nvPicPr>
          <p:cNvPr id="3" name="Picture 2" descr="lesson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3" y="1466505"/>
            <a:ext cx="7862235" cy="49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1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Select</a:t>
            </a:r>
            <a:endParaRPr lang="en-US" dirty="0"/>
          </a:p>
        </p:txBody>
      </p:sp>
      <p:pic>
        <p:nvPicPr>
          <p:cNvPr id="4" name="Picture 3" descr="user-language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8181693" cy="51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tivity-let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9" y="1561661"/>
            <a:ext cx="7904586" cy="49403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457200" y="550335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Find the letter that the spoken word starts with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-1698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8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505"/>
            <a:ext cx="8229600" cy="1143000"/>
          </a:xfrm>
        </p:spPr>
        <p:txBody>
          <a:bodyPr/>
          <a:lstStyle/>
          <a:p>
            <a:r>
              <a:rPr lang="en-US" dirty="0" smtClean="0"/>
              <a:t>Sounds</a:t>
            </a:r>
            <a:endParaRPr lang="en-US" dirty="0"/>
          </a:p>
        </p:txBody>
      </p:sp>
      <p:pic>
        <p:nvPicPr>
          <p:cNvPr id="4" name="Picture 3" descr="activity-sounds-drag-dr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2" y="1544497"/>
            <a:ext cx="7880374" cy="492523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57200" y="584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Drag picture representing the word to target sound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656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660"/>
            <a:ext cx="8229600" cy="1143000"/>
          </a:xfrm>
        </p:spPr>
        <p:txBody>
          <a:bodyPr/>
          <a:lstStyle/>
          <a:p>
            <a:r>
              <a:rPr lang="en-US" dirty="0" smtClean="0"/>
              <a:t>Drawing with Letters</a:t>
            </a:r>
            <a:endParaRPr lang="en-US" dirty="0"/>
          </a:p>
        </p:txBody>
      </p:sp>
      <p:pic>
        <p:nvPicPr>
          <p:cNvPr id="4" name="Picture 3" descr="activity-spelling-filipino-correct-a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5" y="1493463"/>
            <a:ext cx="8034822" cy="502176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57200" y="5503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Spell the spoken word via drag and drop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6779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505"/>
            <a:ext cx="8229600" cy="1143000"/>
          </a:xfrm>
        </p:spPr>
        <p:txBody>
          <a:bodyPr/>
          <a:lstStyle/>
          <a:p>
            <a:r>
              <a:rPr lang="en-US" dirty="0" smtClean="0"/>
              <a:t>Multiple Choice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584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Select the correct answer based on the prompt.</a:t>
            </a:r>
            <a:endParaRPr lang="en-US" sz="3000" dirty="0"/>
          </a:p>
        </p:txBody>
      </p:sp>
      <p:pic>
        <p:nvPicPr>
          <p:cNvPr id="3" name="Picture 2" descr="activity-multiple-cho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5" y="1573207"/>
            <a:ext cx="8036541" cy="502283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68496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03499"/>
            <a:ext cx="8229600" cy="1143000"/>
          </a:xfrm>
        </p:spPr>
        <p:txBody>
          <a:bodyPr/>
          <a:lstStyle/>
          <a:p>
            <a:r>
              <a:rPr lang="en-US" dirty="0" smtClean="0"/>
              <a:t>Matching</a:t>
            </a:r>
            <a:endParaRPr lang="en-US" dirty="0"/>
          </a:p>
        </p:txBody>
      </p:sp>
      <p:pic>
        <p:nvPicPr>
          <p:cNvPr id="2" name="Picture 1" descr="activity-match-word-to-picture-clu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8" y="1544499"/>
            <a:ext cx="8096172" cy="506010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57200" y="5503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Select the word that matches the picture clue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5695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0976"/>
            <a:ext cx="8229600" cy="1143000"/>
          </a:xfrm>
        </p:spPr>
        <p:txBody>
          <a:bodyPr/>
          <a:lstStyle/>
          <a:p>
            <a:r>
              <a:rPr lang="en-US" dirty="0" smtClean="0"/>
              <a:t>Sequencing</a:t>
            </a:r>
            <a:endParaRPr lang="en-US" dirty="0"/>
          </a:p>
        </p:txBody>
      </p:sp>
      <p:pic>
        <p:nvPicPr>
          <p:cNvPr id="5" name="Picture 4" descr="activity-sequencing-dra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8" y="1643351"/>
            <a:ext cx="7794283" cy="487142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457200" y="584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Put the events of the story in the correct sequence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5339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946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Student Profile Screen</a:t>
            </a:r>
            <a:endParaRPr lang="en-US" dirty="0"/>
          </a:p>
        </p:txBody>
      </p:sp>
      <p:pic>
        <p:nvPicPr>
          <p:cNvPr id="3" name="Picture 2" descr="user-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8021261" cy="501328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59236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2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Looking at Student Data</a:t>
            </a:r>
            <a:endParaRPr lang="en-US" dirty="0"/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91" y="1648470"/>
            <a:ext cx="1536700" cy="1536700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5" y="4855423"/>
            <a:ext cx="1342893" cy="134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5881" y="4223064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Tablet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36492" y="1220231"/>
            <a:ext cx="100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2218459" y="2416820"/>
            <a:ext cx="1362332" cy="169074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5117491" y="2416820"/>
            <a:ext cx="1482564" cy="169074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03390" y="2726658"/>
            <a:ext cx="1924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Pull down</a:t>
            </a:r>
          </a:p>
          <a:p>
            <a:r>
              <a:rPr lang="en-US" sz="2400" b="1" dirty="0" smtClean="0"/>
              <a:t>Progress data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94941" y="2481602"/>
            <a:ext cx="127916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Upload</a:t>
            </a:r>
          </a:p>
          <a:p>
            <a:r>
              <a:rPr lang="en-US" sz="2400" b="1" dirty="0" smtClean="0"/>
              <a:t>Progress</a:t>
            </a:r>
          </a:p>
          <a:p>
            <a:r>
              <a:rPr lang="en-US" sz="2400" b="1" dirty="0" smtClean="0"/>
              <a:t>Data </a:t>
            </a:r>
            <a:endParaRPr lang="en-US" sz="2400" b="1" dirty="0"/>
          </a:p>
        </p:txBody>
      </p:sp>
      <p:pic>
        <p:nvPicPr>
          <p:cNvPr id="25" name="Picture 24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68" y="4085195"/>
            <a:ext cx="2483584" cy="248358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81818" y="6203822"/>
            <a:ext cx="190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Analysis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51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60 teachers, 1655 3</a:t>
            </a:r>
            <a:r>
              <a:rPr lang="en-US" baseline="30000" dirty="0" smtClean="0"/>
              <a:t>rd</a:t>
            </a:r>
            <a:r>
              <a:rPr lang="en-US" dirty="0" smtClean="0"/>
              <a:t> grade pupils</a:t>
            </a:r>
          </a:p>
          <a:p>
            <a:r>
              <a:rPr lang="en-US" dirty="0" smtClean="0"/>
              <a:t>Urban and Mountain Schools</a:t>
            </a:r>
          </a:p>
          <a:p>
            <a:r>
              <a:rPr lang="en-US" dirty="0" smtClean="0"/>
              <a:t>20-week, 16-week, &amp; 12-week pilots, depending on school</a:t>
            </a:r>
          </a:p>
          <a:p>
            <a:r>
              <a:rPr lang="en-US" dirty="0" smtClean="0"/>
              <a:t>App is used to extend learning gains in phonics, spelling, and reading from leveled readers</a:t>
            </a:r>
          </a:p>
          <a:p>
            <a:r>
              <a:rPr lang="en-US" dirty="0" smtClean="0"/>
              <a:t>Schools with 1:1 </a:t>
            </a:r>
            <a:r>
              <a:rPr lang="en-US" dirty="0" err="1" smtClean="0"/>
              <a:t>student:tablet</a:t>
            </a:r>
            <a:r>
              <a:rPr lang="en-US" dirty="0" smtClean="0"/>
              <a:t> ratios have a home reinforcement program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2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Content Authoring Process 1</a:t>
            </a:r>
            <a:br>
              <a:rPr lang="en-US" dirty="0" smtClean="0"/>
            </a:br>
            <a:r>
              <a:rPr lang="en-US" dirty="0" smtClean="0"/>
              <a:t>(in pilot)</a:t>
            </a:r>
            <a:endParaRPr lang="en-US" dirty="0"/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91" y="1648470"/>
            <a:ext cx="1536700" cy="1536700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76" y="4836368"/>
            <a:ext cx="1342893" cy="134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98243" y="420400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Tablet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36492" y="1220231"/>
            <a:ext cx="100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2406097" y="2416820"/>
            <a:ext cx="1174695" cy="169074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5117491" y="2416820"/>
            <a:ext cx="1482564" cy="169074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88913" y="2726658"/>
            <a:ext cx="1496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Download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94942" y="2481604"/>
            <a:ext cx="1845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Save content</a:t>
            </a:r>
          </a:p>
          <a:p>
            <a:r>
              <a:rPr lang="en-US" sz="2400" b="1" dirty="0"/>
              <a:t>t</a:t>
            </a:r>
            <a:r>
              <a:rPr lang="en-US" sz="2400" b="1" dirty="0" smtClean="0"/>
              <a:t>o database</a:t>
            </a:r>
            <a:endParaRPr lang="en-US" sz="2400" b="1" dirty="0"/>
          </a:p>
        </p:txBody>
      </p:sp>
      <p:pic>
        <p:nvPicPr>
          <p:cNvPr id="25" name="Picture 24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3" y="4027155"/>
            <a:ext cx="2483584" cy="248358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0093" y="6273278"/>
            <a:ext cx="259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Live Authoring Site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074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660"/>
            <a:ext cx="8229600" cy="1143000"/>
          </a:xfrm>
        </p:spPr>
        <p:txBody>
          <a:bodyPr/>
          <a:lstStyle/>
          <a:p>
            <a:r>
              <a:rPr lang="en-US" dirty="0" smtClean="0"/>
              <a:t>Authoring Site Homepage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5503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dirty="0"/>
          </a:p>
        </p:txBody>
      </p:sp>
      <p:pic>
        <p:nvPicPr>
          <p:cNvPr id="3" name="Picture 2" descr="Screen Shot 2017-12-07 at 9.59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744"/>
            <a:ext cx="9144000" cy="54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4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660"/>
            <a:ext cx="8229600" cy="1143000"/>
          </a:xfrm>
        </p:spPr>
        <p:txBody>
          <a:bodyPr/>
          <a:lstStyle/>
          <a:p>
            <a:r>
              <a:rPr lang="en-US" dirty="0" smtClean="0"/>
              <a:t>Activity Authoring Screen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5503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Spell the spoken word via drag and drop</a:t>
            </a:r>
            <a:endParaRPr lang="en-US" sz="3000" dirty="0"/>
          </a:p>
        </p:txBody>
      </p:sp>
      <p:pic>
        <p:nvPicPr>
          <p:cNvPr id="3" name="Picture 2" descr="Screen Shot 2017-12-07 at 9.59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42"/>
            <a:ext cx="9144000" cy="57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0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0660"/>
            <a:ext cx="8229600" cy="1143000"/>
          </a:xfrm>
        </p:spPr>
        <p:txBody>
          <a:bodyPr/>
          <a:lstStyle/>
          <a:p>
            <a:r>
              <a:rPr lang="en-US" dirty="0" smtClean="0"/>
              <a:t>Lesson Authoring Screen</a:t>
            </a: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5503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Select Language / Add and Sort Activities</a:t>
            </a:r>
            <a:endParaRPr lang="en-US" sz="3000" dirty="0"/>
          </a:p>
        </p:txBody>
      </p:sp>
      <p:pic>
        <p:nvPicPr>
          <p:cNvPr id="4" name="Picture 3" descr="Screen Shot 2017-12-07 at 10.27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0" y="1533466"/>
            <a:ext cx="6453001" cy="4859848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271897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Content Authoring Process 2 </a:t>
            </a:r>
            <a:br>
              <a:rPr lang="en-US" dirty="0" smtClean="0"/>
            </a:br>
            <a:r>
              <a:rPr lang="en-US" dirty="0" smtClean="0"/>
              <a:t>(under development) </a:t>
            </a:r>
            <a:endParaRPr lang="en-US" dirty="0"/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91" y="1648470"/>
            <a:ext cx="1536700" cy="1536700"/>
          </a:xfrm>
          <a:prstGeom prst="rect">
            <a:avLst/>
          </a:prstGeom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3" y="4027155"/>
            <a:ext cx="2483584" cy="2483584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45" y="4836368"/>
            <a:ext cx="1342893" cy="134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093" y="6273278"/>
            <a:ext cx="259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Live Authoring Site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50402" y="421073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Tablet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36492" y="1220231"/>
            <a:ext cx="100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2406097" y="2416820"/>
            <a:ext cx="1174695" cy="1690742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63261" y="3461965"/>
            <a:ext cx="195423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Download Zip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942" y="2481604"/>
            <a:ext cx="1845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Save content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t</a:t>
            </a:r>
            <a:r>
              <a:rPr lang="en-US" sz="2400" b="1" dirty="0" smtClean="0">
                <a:solidFill>
                  <a:srgbClr val="008000"/>
                </a:solidFill>
              </a:rPr>
              <a:t>o database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49144" y="5511043"/>
            <a:ext cx="274938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80791" y="4672404"/>
            <a:ext cx="3184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Transfer Unzipped Files </a:t>
            </a:r>
          </a:p>
          <a:p>
            <a:r>
              <a:rPr lang="en-US" sz="2400" b="1" dirty="0"/>
              <a:t>v</a:t>
            </a:r>
            <a:r>
              <a:rPr lang="en-US" sz="2400" b="1" dirty="0" smtClean="0"/>
              <a:t>ia thumb drive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75978" y="2743377"/>
            <a:ext cx="1104814" cy="1590161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84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22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Content Authoring Process 3 </a:t>
            </a:r>
            <a:br>
              <a:rPr lang="en-US" dirty="0" smtClean="0"/>
            </a:br>
            <a:r>
              <a:rPr lang="en-US" dirty="0" smtClean="0"/>
              <a:t>(proposed) </a:t>
            </a:r>
            <a:endParaRPr lang="en-US" dirty="0"/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3" y="4027155"/>
            <a:ext cx="2483584" cy="2483584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45" y="4836368"/>
            <a:ext cx="1342893" cy="134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093" y="6273278"/>
            <a:ext cx="259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Live Authoring Site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250402" y="421073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Tablet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60092" y="3103446"/>
            <a:ext cx="285036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</a:rPr>
              <a:t>Save content</a:t>
            </a:r>
          </a:p>
          <a:p>
            <a:r>
              <a:rPr lang="en-US" sz="2400" b="1" dirty="0">
                <a:solidFill>
                  <a:srgbClr val="008000"/>
                </a:solidFill>
              </a:rPr>
              <a:t>t</a:t>
            </a:r>
            <a:r>
              <a:rPr lang="en-US" sz="2400" b="1" dirty="0" smtClean="0">
                <a:solidFill>
                  <a:srgbClr val="008000"/>
                </a:solidFill>
              </a:rPr>
              <a:t>o internal database,</a:t>
            </a:r>
          </a:p>
          <a:p>
            <a:r>
              <a:rPr lang="en-US" sz="2400" b="1" dirty="0" err="1" smtClean="0">
                <a:solidFill>
                  <a:srgbClr val="008000"/>
                </a:solidFill>
              </a:rPr>
              <a:t>ownload</a:t>
            </a:r>
            <a:r>
              <a:rPr lang="en-US" sz="2400" b="1" dirty="0" smtClean="0">
                <a:solidFill>
                  <a:srgbClr val="008000"/>
                </a:solidFill>
              </a:rPr>
              <a:t> zip</a:t>
            </a:r>
            <a:endParaRPr lang="en-US" sz="2400" b="1" dirty="0">
              <a:solidFill>
                <a:srgbClr val="008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49144" y="5511043"/>
            <a:ext cx="274938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80791" y="4672404"/>
            <a:ext cx="3184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Transfer Unzipped Files </a:t>
            </a:r>
          </a:p>
          <a:p>
            <a:r>
              <a:rPr lang="en-US" sz="2400" b="1" dirty="0"/>
              <a:t>v</a:t>
            </a:r>
            <a:r>
              <a:rPr lang="en-US" sz="2400" b="1" dirty="0" smtClean="0"/>
              <a:t>ia thumb drive</a:t>
            </a:r>
            <a:endParaRPr lang="en-US" sz="2400" b="1" dirty="0"/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79" y="4579706"/>
            <a:ext cx="923695" cy="9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with OTG adapter</a:t>
            </a:r>
            <a:endParaRPr lang="en-US" dirty="0"/>
          </a:p>
        </p:txBody>
      </p:sp>
      <p:pic>
        <p:nvPicPr>
          <p:cNvPr id="6" name="Content Placeholder 5" descr="IMG_575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 rot="5400000">
            <a:off x="2114563" y="2770573"/>
            <a:ext cx="4968635" cy="2732558"/>
          </a:xfrm>
        </p:spPr>
      </p:pic>
    </p:spTree>
    <p:extLst>
      <p:ext uri="{BB962C8B-B14F-4D97-AF65-F5344CB8AC3E}">
        <p14:creationId xmlns:p14="http://schemas.microsoft.com/office/powerpoint/2010/main" val="151695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Updating app &amp; content via USB </a:t>
            </a:r>
            <a:endParaRPr lang="en-US" dirty="0"/>
          </a:p>
        </p:txBody>
      </p:sp>
      <p:pic>
        <p:nvPicPr>
          <p:cNvPr id="2" name="Content Placeholder 1" descr="IMG_57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198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piloted the </a:t>
            </a:r>
            <a:r>
              <a:rPr lang="en-US" dirty="0" smtClean="0"/>
              <a:t>new Vernacular app in 26 schools as part of the Philippines BASA project.</a:t>
            </a:r>
          </a:p>
          <a:p>
            <a:r>
              <a:rPr lang="en-US" dirty="0" smtClean="0"/>
              <a:t>The app uses the new </a:t>
            </a:r>
            <a:r>
              <a:rPr lang="en-US" dirty="0" err="1" smtClean="0"/>
              <a:t>SteppingStone</a:t>
            </a:r>
            <a:r>
              <a:rPr lang="en-US" dirty="0" smtClean="0"/>
              <a:t> 3.0 system.</a:t>
            </a:r>
          </a:p>
          <a:p>
            <a:r>
              <a:rPr lang="en-US" dirty="0"/>
              <a:t>T</a:t>
            </a:r>
            <a:r>
              <a:rPr lang="en-US" dirty="0" smtClean="0"/>
              <a:t>ested on 369 Tablets in 26 Schools in La Union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53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Leveled Readers</a:t>
            </a:r>
            <a:endParaRPr lang="en-US" dirty="0"/>
          </a:p>
        </p:txBody>
      </p:sp>
      <p:pic>
        <p:nvPicPr>
          <p:cNvPr id="4" name="Content Placeholder 3" descr="IMG_575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341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 extends reader content with exercises </a:t>
            </a:r>
            <a:endParaRPr lang="en-US" dirty="0"/>
          </a:p>
        </p:txBody>
      </p:sp>
      <p:pic>
        <p:nvPicPr>
          <p:cNvPr id="4" name="Content Placeholder 3" descr="IMG_581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795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Feedback from teachers and students obtained from school visits</a:t>
            </a:r>
            <a:endParaRPr lang="en-US" dirty="0"/>
          </a:p>
        </p:txBody>
      </p:sp>
      <p:pic>
        <p:nvPicPr>
          <p:cNvPr id="5" name="Content Placeholder 4" descr="IMG_580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 rot="10800000">
            <a:off x="457200" y="160020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40109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9429"/>
            <a:ext cx="8229600" cy="7576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Current content </a:t>
            </a:r>
            <a:r>
              <a:rPr lang="en-US" dirty="0"/>
              <a:t>a</a:t>
            </a:r>
            <a:r>
              <a:rPr lang="en-US" dirty="0" smtClean="0"/>
              <a:t>uthoring </a:t>
            </a:r>
            <a:r>
              <a:rPr lang="en-US" dirty="0"/>
              <a:t>p</a:t>
            </a:r>
            <a:r>
              <a:rPr lang="en-US" dirty="0" smtClean="0"/>
              <a:t>rocess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91" y="1648470"/>
            <a:ext cx="1536700" cy="1536700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762" y="4274056"/>
            <a:ext cx="1342893" cy="13428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0098" y="5717596"/>
            <a:ext cx="3406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Tablet</a:t>
            </a:r>
          </a:p>
          <a:p>
            <a:pPr algn="ctr"/>
            <a:r>
              <a:rPr lang="en-US" sz="2400" b="1" dirty="0" smtClean="0"/>
              <a:t>(Samsung Galaxy Tab A6)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36492" y="1220231"/>
            <a:ext cx="100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Server</a:t>
            </a:r>
            <a:endParaRPr lang="en-US" sz="2400" b="1" dirty="0"/>
          </a:p>
        </p:txBody>
      </p:sp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5117492" y="2416820"/>
            <a:ext cx="1583271" cy="170765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88913" y="2726658"/>
            <a:ext cx="1496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Download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94942" y="2481604"/>
            <a:ext cx="1845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Save content</a:t>
            </a:r>
          </a:p>
          <a:p>
            <a:r>
              <a:rPr lang="en-US" sz="2400" b="1" dirty="0"/>
              <a:t>t</a:t>
            </a:r>
            <a:r>
              <a:rPr lang="en-US" sz="2400" b="1" dirty="0" smtClean="0"/>
              <a:t>o database</a:t>
            </a:r>
            <a:endParaRPr lang="en-US" sz="2400" b="1" dirty="0"/>
          </a:p>
        </p:txBody>
      </p:sp>
      <p:pic>
        <p:nvPicPr>
          <p:cNvPr id="25" name="Picture 24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07" y="3796322"/>
            <a:ext cx="2483584" cy="248358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5838" y="5978071"/>
            <a:ext cx="480582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New Content Authoring Site</a:t>
            </a:r>
          </a:p>
          <a:p>
            <a:pPr algn="ctr"/>
            <a:r>
              <a:rPr lang="en-US" sz="2400" b="1" dirty="0" smtClean="0">
                <a:hlinkClick r:id="rId5"/>
              </a:rPr>
              <a:t>http://steppingstone.create.edc.org</a:t>
            </a:r>
            <a:endParaRPr lang="en-US" sz="2400" b="1" dirty="0" smtClean="0"/>
          </a:p>
          <a:p>
            <a:pPr algn="ctr"/>
            <a:endParaRPr lang="en-US" sz="2400" b="1" dirty="0"/>
          </a:p>
        </p:txBody>
      </p:sp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2445847" y="2416820"/>
            <a:ext cx="1134944" cy="160450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9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Welcome Screen</a:t>
            </a:r>
            <a:endParaRPr lang="en-US" dirty="0"/>
          </a:p>
        </p:txBody>
      </p:sp>
      <p:pic>
        <p:nvPicPr>
          <p:cNvPr id="5" name="Picture 4" descr="welcome-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6" y="1705429"/>
            <a:ext cx="7251489" cy="453218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95464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Lessons are downloaded from </a:t>
            </a:r>
            <a:br>
              <a:rPr lang="en-US" dirty="0" smtClean="0"/>
            </a:br>
            <a:r>
              <a:rPr lang="en-US" dirty="0" smtClean="0"/>
              <a:t>content authoring site</a:t>
            </a:r>
            <a:endParaRPr lang="en-US" dirty="0"/>
          </a:p>
        </p:txBody>
      </p:sp>
      <p:pic>
        <p:nvPicPr>
          <p:cNvPr id="4" name="Content Placeholder 3" descr="download-scree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749907" y="1889982"/>
            <a:ext cx="7658705" cy="4211993"/>
          </a:xfr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617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782" y="740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User Select</a:t>
            </a:r>
            <a:endParaRPr lang="en-US" dirty="0"/>
          </a:p>
        </p:txBody>
      </p:sp>
      <p:pic>
        <p:nvPicPr>
          <p:cNvPr id="4" name="Picture 3" descr="user-language-sel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50518"/>
            <a:ext cx="8181693" cy="5113558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11207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24013</TotalTime>
  <Words>330</Words>
  <Application>Microsoft Macintosh PowerPoint</Application>
  <PresentationFormat>On-screen Show (4:3)</PresentationFormat>
  <Paragraphs>83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SteppingStone 3.0</vt:lpstr>
      <vt:lpstr>BASA Overview</vt:lpstr>
      <vt:lpstr>Leveled Readers</vt:lpstr>
      <vt:lpstr>App extends reader content with exercises </vt:lpstr>
      <vt:lpstr>Feedback from teachers and students obtained from school visits</vt:lpstr>
      <vt:lpstr>Current content authoring process  </vt:lpstr>
      <vt:lpstr>Welcome Screen</vt:lpstr>
      <vt:lpstr>Lessons are downloaded from  content authoring site</vt:lpstr>
      <vt:lpstr>User Select</vt:lpstr>
      <vt:lpstr>Lesson select screen</vt:lpstr>
      <vt:lpstr>User Select</vt:lpstr>
      <vt:lpstr>Find the letter that the spoken word starts with</vt:lpstr>
      <vt:lpstr>Sounds</vt:lpstr>
      <vt:lpstr>Drawing with Letters</vt:lpstr>
      <vt:lpstr>Multiple Choice</vt:lpstr>
      <vt:lpstr>Matching</vt:lpstr>
      <vt:lpstr>Sequencing</vt:lpstr>
      <vt:lpstr>Student Profile Screen</vt:lpstr>
      <vt:lpstr>Looking at Student Data</vt:lpstr>
      <vt:lpstr>Content Authoring Process 1 (in pilot)</vt:lpstr>
      <vt:lpstr>Authoring Site Homepage</vt:lpstr>
      <vt:lpstr>Activity Authoring Screen</vt:lpstr>
      <vt:lpstr>Lesson Authoring Screen</vt:lpstr>
      <vt:lpstr>Content Authoring Process 2  (under development) </vt:lpstr>
      <vt:lpstr>Content Authoring Process 3  (proposed) </vt:lpstr>
      <vt:lpstr>USB with OTG adapter</vt:lpstr>
      <vt:lpstr>Updating app &amp; content via USB </vt:lpstr>
      <vt:lpstr>BASA Overview</vt:lpstr>
    </vt:vector>
  </TitlesOfParts>
  <Company>EDC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Katz, Nevin</dc:creator>
  <cp:lastModifiedBy>Katz, Nevin</cp:lastModifiedBy>
  <cp:revision>14</cp:revision>
  <dcterms:created xsi:type="dcterms:W3CDTF">2017-12-07T14:27:47Z</dcterms:created>
  <dcterms:modified xsi:type="dcterms:W3CDTF">2018-04-11T19:33:32Z</dcterms:modified>
</cp:coreProperties>
</file>